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Prata"/>
      <p:regular r:id="rId15"/>
    </p:embeddedFont>
    <p:embeddedFont>
      <p:font typeface="Raleway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nKkLSAOkmMheOhIC4Qyf3MdQA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ata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10" Type="http://schemas.openxmlformats.org/officeDocument/2006/relationships/image" Target="../media/image29.png"/><Relationship Id="rId9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787" y="214263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b="0" i="0" lang="en-US" sz="445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Cheaper Airport to Fly From: Des Moines vs. Kansas City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793788" y="537819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data-driven approach to finding the most cost-effective airport for your travel needs. 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93789" y="622524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Analysis by Neemias Moreira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Professor: Rob Poulton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2" name="Google Shape;2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0"/>
          <p:cNvSpPr/>
          <p:nvPr/>
        </p:nvSpPr>
        <p:spPr>
          <a:xfrm>
            <a:off x="793790" y="38207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References &amp; Acknowledgments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4" name="Google Shape;26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95810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0"/>
          <p:cNvSpPr/>
          <p:nvPr/>
        </p:nvSpPr>
        <p:spPr>
          <a:xfrm>
            <a:off x="793790" y="3751898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Primary Dataset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793790" y="4242316"/>
            <a:ext cx="22919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Amitzala's historical flight fare dataset on Kaggle (1993-2024)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7" name="Google Shape;26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5904" y="295810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/>
          <p:nvPr/>
        </p:nvSpPr>
        <p:spPr>
          <a:xfrm>
            <a:off x="3425904" y="3751898"/>
            <a:ext cx="229207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Statistical Methods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3425904" y="4596646"/>
            <a:ext cx="2292072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Regression analysis techniques from contemporary transportation economics literature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0" name="Google Shape;27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8138" y="295810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/>
          <p:nvPr/>
        </p:nvSpPr>
        <p:spPr>
          <a:xfrm>
            <a:off x="6058138" y="3751898"/>
            <a:ext cx="229195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Visualization Tools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6058138" y="4596646"/>
            <a:ext cx="2291953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Data </a:t>
            </a: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cleaned</a:t>
            </a: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and filtered using R, model build in Excel Data Analysis toolkit.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793790" y="666630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793790" y="7217062"/>
            <a:ext cx="73152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4166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600"/>
              <a:buFont typeface="Prata"/>
              <a:buNone/>
            </a:pPr>
            <a:r>
              <a:rPr lang="en-US" sz="36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QUESTIONS?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The Challenge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4" name="Google Shape;6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280773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Problem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530906" y="3255645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Choosing between Des Moines and Kansas City airports is confusing. Price comparisons are time-consuming.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8" name="Google Shape;6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0537" y="280773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5422583" y="27652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Objective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5422583" y="3255645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Use regression analysis to evaluate price differences. Determine which airport offers better value.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2" name="Google Shape;7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60" y="559462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Impact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Make informed travel decisions based on statistical evidence. Save money on future flights.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793790" y="104013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Data Collection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048941" y="2089071"/>
            <a:ext cx="30480" cy="5100280"/>
          </a:xfrm>
          <a:prstGeom prst="roundRect">
            <a:avLst>
              <a:gd fmla="val 111628" name="adj"/>
            </a:avLst>
          </a:prstGeom>
          <a:solidFill>
            <a:srgbClr val="53545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273612" y="2584133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53545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93790" y="234422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5" name="Google Shape;8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238672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/>
          <p:nvPr/>
        </p:nvSpPr>
        <p:spPr>
          <a:xfrm>
            <a:off x="2183011" y="23158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Data Source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2183011" y="2806303"/>
            <a:ext cx="61671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Amitzala's Kaggle dataset with historical flight fares from 1993-2024.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53545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860" y="4283393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Data Filtering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Isolated DSM and MCI airport departures from 2023 only.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Original data set 245,955 observations, after filtering 143.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53545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5" name="Google Shape;9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60" y="581715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Variables Selected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2183011" y="6236732"/>
            <a:ext cx="61671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Flight price, airport, distance, passengers, seasonality, and market share of the companies.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6280190" y="106715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Data Preprocessing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280190" y="2116098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6790373" y="21160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Filtering Records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6790373" y="2606516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Selected only flights departing from DSM and MCI airports.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6620351" y="3196233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7130534" y="31962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Variable Selection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7130534" y="368665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Removed unnecessary columns. Kept only relevant predictors.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6960632" y="4276368"/>
            <a:ext cx="170021" cy="1216223"/>
          </a:xfrm>
          <a:prstGeom prst="roundRect">
            <a:avLst>
              <a:gd fmla="val 20012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7470815" y="4276368"/>
            <a:ext cx="41236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Creating Seasonality Variables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7470815" y="4766786"/>
            <a:ext cx="636579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Generated quarter-based dummy variables to capture seasonal effects.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7300913" y="5719405"/>
            <a:ext cx="170021" cy="1216223"/>
          </a:xfrm>
          <a:prstGeom prst="roundRect">
            <a:avLst>
              <a:gd fmla="val 20012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7811095" y="5719405"/>
            <a:ext cx="318516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Multicollinearity Check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7811095" y="6209824"/>
            <a:ext cx="60255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Verified independent variables weren't highly correlated with each other.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2380344" y="7416800"/>
            <a:ext cx="2167467" cy="72580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/>
          <p:nvPr/>
        </p:nvSpPr>
        <p:spPr>
          <a:xfrm>
            <a:off x="793790" y="45722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Hypothesis Testing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793790" y="1491449"/>
            <a:ext cx="4196358" cy="2032754"/>
          </a:xfrm>
          <a:prstGeom prst="roundRect">
            <a:avLst>
              <a:gd fmla="val 1674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1020604" y="16333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Null Hypothesis (H₀)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1020604" y="2129517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No significant difference exists in average flight prices between Des Moines and Kansas City airports.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5216962" y="1491449"/>
            <a:ext cx="4196358" cy="2032754"/>
          </a:xfrm>
          <a:prstGeom prst="roundRect">
            <a:avLst>
              <a:gd fmla="val 1674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5467469" y="1627538"/>
            <a:ext cx="369534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Alternative Hypothesis (H₁)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5443776" y="2129517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significant difference exists in flight prices. One airport consistently offers cheaper flights.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9663827" y="1491449"/>
            <a:ext cx="4196358" cy="2032754"/>
          </a:xfrm>
          <a:prstGeom prst="roundRect">
            <a:avLst>
              <a:gd fmla="val 1674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9866948" y="16233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Testing Approach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9803936" y="2109495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Regression analysis with airport as a key independent variable. P-value threshold set at 0.05.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12462933" y="7503795"/>
            <a:ext cx="2167467" cy="72580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aph with lines and numbers&#10;&#10;AI-generated content may be incorrect."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138" y="3979333"/>
            <a:ext cx="7506427" cy="383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693777" y="545068"/>
            <a:ext cx="5335191" cy="6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900"/>
              <a:buFont typeface="Prata"/>
              <a:buNone/>
            </a:pPr>
            <a:r>
              <a:rPr lang="en-US" sz="39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The Regression Model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693777" y="1461730"/>
            <a:ext cx="13242846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000"/>
              <a:buFont typeface="Raleway"/>
              <a:buNone/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Y = β₀ + β₁X₁ + β₂X₂ + β₃X₃ + β₄X₄ + β₅X₅ + β₆X₆ + β₇X₇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693777" y="2001917"/>
            <a:ext cx="13242846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Key variables from the regression model, their coefficients, and statistical significance: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693777" y="2542103"/>
            <a:ext cx="13242846" cy="5145881"/>
          </a:xfrm>
          <a:prstGeom prst="roundRect">
            <a:avLst>
              <a:gd fmla="val 578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701397" y="2549723"/>
            <a:ext cx="13227606" cy="57007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899755" y="2676168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b="1"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Variable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4210407" y="2676168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b="1"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Coefficient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7517249" y="2676168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b="1"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P-value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0824091" y="2676168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b="1"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Significance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701397" y="3119795"/>
            <a:ext cx="13227606" cy="57007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899755" y="3246239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Intercept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4210407" y="3246239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335.43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7517249" y="3246239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1.92407E-15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10824091" y="3246239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Significant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701397" y="3689866"/>
            <a:ext cx="13227606" cy="57007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899755" y="3816310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Quarter 1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4210407" y="3816310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-11.69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7517249" y="3816310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0.349783193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10824091" y="3816310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Not significant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701397" y="4259937"/>
            <a:ext cx="13227606" cy="57007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899755" y="4386382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Quarter 2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4210407" y="4386382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2.05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7517249" y="4386382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0.86910634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10824091" y="4386382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Not significant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701397" y="4830008"/>
            <a:ext cx="13227606" cy="57007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899755" y="4956453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Quarter 3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4210407" y="4956453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-13.39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7517249" y="4956453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0.276241392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10824091" y="4956453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Not significant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701397" y="5400080"/>
            <a:ext cx="13227606" cy="57007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899755" y="5526524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Airport DSM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4210407" y="5526524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-11.21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7517249" y="5526524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0.271367646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10824091" y="5526524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Not significant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701397" y="5970151"/>
            <a:ext cx="13227606" cy="57007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899755" y="6096595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Distance (miles)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4210407" y="6096595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0.0259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7517249" y="6096595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0.256564602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10824091" y="6096595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Not significant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701397" y="6540222"/>
            <a:ext cx="13227606" cy="57007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899755" y="6666667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Passengers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4210407" y="6666667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-0.0824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7517249" y="6666667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0.000174134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10824091" y="6666667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Significant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701397" y="7110293"/>
            <a:ext cx="13227606" cy="57007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899755" y="7236738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Large market share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4210407" y="7236738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-125.77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7517249" y="7236738"/>
            <a:ext cx="290298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2.96912E-07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10824091" y="7236738"/>
            <a:ext cx="2906792" cy="3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50"/>
              <a:buFont typeface="Raleway"/>
              <a:buNone/>
            </a:pPr>
            <a:r>
              <a:rPr lang="en-US" sz="15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Significant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12462933" y="7806807"/>
            <a:ext cx="2167467" cy="33579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/>
          <p:nvPr/>
        </p:nvSpPr>
        <p:spPr>
          <a:xfrm>
            <a:off x="4451390" y="86856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Findings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7" name="Google Shape;1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390" y="191750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5925622" y="20579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Airport Impact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5925621" y="2480283"/>
            <a:ext cx="79109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It might suggest that DSM flights are in average $11.21 cheaper than MCI. 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Not statistically significant.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0" name="Google Shape;20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1390" y="327838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/>
          <p:nvPr/>
        </p:nvSpPr>
        <p:spPr>
          <a:xfrm>
            <a:off x="5925622" y="35052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Seasonality Effect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5925622" y="3995618"/>
            <a:ext cx="79109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Q1 and Q3 show slightly lower prices. Not statistically significant.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3" name="Google Shape;20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1390" y="463927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7"/>
          <p:cNvSpPr/>
          <p:nvPr/>
        </p:nvSpPr>
        <p:spPr>
          <a:xfrm>
            <a:off x="5925622" y="48660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Passenger Volume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5925622" y="5356503"/>
            <a:ext cx="79109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More passengers correlate with lower prices. Statistically significant factor.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6" name="Google Shape;20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1390" y="600015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7"/>
          <p:cNvSpPr/>
          <p:nvPr/>
        </p:nvSpPr>
        <p:spPr>
          <a:xfrm>
            <a:off x="5925622" y="6226969"/>
            <a:ext cx="289607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Market Share Impact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5925622" y="6717387"/>
            <a:ext cx="79109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Airlines with large market share offer significantly cheaper flights.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12462933" y="7503795"/>
            <a:ext cx="2167467" cy="72580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/>
          <p:nvPr/>
        </p:nvSpPr>
        <p:spPr>
          <a:xfrm>
            <a:off x="677228" y="532090"/>
            <a:ext cx="4837509" cy="6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800"/>
              <a:buFont typeface="Prata"/>
              <a:buNone/>
            </a:pPr>
            <a:r>
              <a:rPr lang="en-US" sz="38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Conclusion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6" name="Google Shape;2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0839" y="1523643"/>
            <a:ext cx="2190512" cy="1850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0006" y="2527221"/>
            <a:ext cx="272058" cy="34004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/>
          <p:nvPr/>
        </p:nvSpPr>
        <p:spPr>
          <a:xfrm>
            <a:off x="5284827" y="2084665"/>
            <a:ext cx="2418755" cy="302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900"/>
              <a:buFont typeface="Prata"/>
              <a:buNone/>
            </a:pPr>
            <a:r>
              <a:rPr lang="en-US" sz="19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Key Insight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5284827" y="2503170"/>
            <a:ext cx="4342686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00"/>
              <a:buFont typeface="Raleway"/>
              <a:buNone/>
            </a:pPr>
            <a:r>
              <a:rPr lang="en-US" sz="15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Airport choice has minimal impact on ticket price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5139690" y="3388519"/>
            <a:ext cx="8765143" cy="11430"/>
          </a:xfrm>
          <a:prstGeom prst="roundRect">
            <a:avLst>
              <a:gd fmla="val 253940" name="adj"/>
            </a:avLst>
          </a:prstGeom>
          <a:solidFill>
            <a:srgbClr val="53545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1" name="Google Shape;22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5583" y="3422213"/>
            <a:ext cx="4381024" cy="1850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0006" y="4177308"/>
            <a:ext cx="272058" cy="34004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8"/>
          <p:cNvSpPr/>
          <p:nvPr/>
        </p:nvSpPr>
        <p:spPr>
          <a:xfrm>
            <a:off x="6380083" y="3983236"/>
            <a:ext cx="2418755" cy="302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900"/>
              <a:buFont typeface="Prata"/>
              <a:buNone/>
            </a:pPr>
            <a:r>
              <a:rPr lang="en-US" sz="19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Major Price Factors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6380083" y="4401741"/>
            <a:ext cx="3838575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00"/>
              <a:buFont typeface="Raleway"/>
              <a:buNone/>
            </a:pPr>
            <a:r>
              <a:rPr lang="en-US" sz="15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Passenger volume and airline market share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6234946" y="5287089"/>
            <a:ext cx="7669887" cy="11430"/>
          </a:xfrm>
          <a:prstGeom prst="roundRect">
            <a:avLst>
              <a:gd fmla="val 253940" name="adj"/>
            </a:avLst>
          </a:prstGeom>
          <a:solidFill>
            <a:srgbClr val="53545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6" name="Google Shape;22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327" y="5320784"/>
            <a:ext cx="6571536" cy="185023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8"/>
          <p:cNvSpPr/>
          <p:nvPr/>
        </p:nvSpPr>
        <p:spPr>
          <a:xfrm>
            <a:off x="3860006" y="6075878"/>
            <a:ext cx="272058" cy="340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lang="en-US" sz="21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7475339" y="5514261"/>
            <a:ext cx="2418755" cy="302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900"/>
              <a:buFont typeface="Prata"/>
              <a:buNone/>
            </a:pPr>
            <a:r>
              <a:rPr lang="en-US" sz="19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Model Performance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7475339" y="5932765"/>
            <a:ext cx="6284357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00"/>
              <a:buFont typeface="Raleway"/>
              <a:buNone/>
            </a:pPr>
            <a:r>
              <a:rPr lang="en-US" sz="15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Explains R Squared 0.259 (25.9%) of price variation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7475339" y="6358414"/>
            <a:ext cx="6284357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00"/>
              <a:buFont typeface="Raleway"/>
              <a:buNone/>
            </a:pPr>
            <a:r>
              <a:rPr lang="en-US" sz="15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Significance F = 7.65716E-07, indicating the model is statistically significant.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677228" y="7388662"/>
            <a:ext cx="13275945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12462933" y="7503795"/>
            <a:ext cx="2167467" cy="72580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/>
          <p:nvPr/>
        </p:nvSpPr>
        <p:spPr>
          <a:xfrm>
            <a:off x="793790" y="942023"/>
            <a:ext cx="753403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Future Research Directions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1857256" y="255246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Time Factors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793790" y="3042880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Add days until departure and day-of-week variables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1" name="Google Shape;2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31" y="2867501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Recent Data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Include 2024 flight prices and post-pandemic trends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5" name="Google Shape;24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2604" y="3256002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More Variables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9937790" y="5495449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Analyze airline-specific strategies and fuel cost impacts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9" name="Google Shape;24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103" y="5481876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9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Route Analysis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793790" y="5495449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Compare specific destination routes from each airport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3" name="Google Shape;25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30" y="5093375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Other factors like fuel costs, promotions, and booking timing likely influence the remaining price variation.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12462933" y="7503795"/>
            <a:ext cx="2167467" cy="72580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2025-04-01T22:37:56Z</dcterms:created>
  <dc:creator>PptxGenJS</dc:creator>
</cp:coreProperties>
</file>